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7" r:id="rId8"/>
    <p:sldId id="264" r:id="rId9"/>
    <p:sldId id="259" r:id="rId10"/>
    <p:sldId id="265" r:id="rId11"/>
    <p:sldId id="271" r:id="rId12"/>
    <p:sldId id="266" r:id="rId13"/>
    <p:sldId id="272" r:id="rId14"/>
    <p:sldId id="268" r:id="rId15"/>
    <p:sldId id="273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02:11.7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2204 236,'0'-2,"-1"0,1 0,-1 1,1-1,-1 0,0 0,0 1,0-1,0 0,0 1,0-1,0 1,0-1,0 1,-1 0,-1-2,-27-19,23 16,-7-3,0 1,0 0,-1 0,0 2,0 0,-1 0,0 2,0 0,0 1,-2 0,-31-2,0 2,-35 4,-48-3,33-11,60 7,1 1,-5 2,-264 5,286 0,0 1,1 1,0 1,-1 1,2 1,-1 0,1 1,0 2,-2 1,-40 26,1 3,-1 5,-6 4,-6-1,-12 0,45-26,1 1,1 2,1 1,-6 8,-25 25,28-27,1 3,2 1,2 2,-11 15,45-51,-13 16,2 0,-8 15,16-25,1 0,0-1,0 1,0 0,1 0,1 1,0-1,0 0,0 1,-1 63,7 61,-4-123,1-1,0 1,1 0,0-1,1 1,0-1,0 0,1 0,0-1,0 0,1 1,2 1,17 19,0-2,20 16,-30-29,33 30,50 37,-73-63,0-2,1-1,1-1,0-2,13 5,74 33,-23-9,-40-20,66 28,2-6,39 5,16-12,-100-23,-1 3,41 16,-93-27,-1 0,1-1,0-2,0 0,0-1,0-1,4-1,-5 0,0 0,0 2,-1 0,1 1,-1 1,1 1,-1 1,10 4,-11-2,1-1,0-1,0-1,1-1,-1 0,8-1,38 0,17-4,-15 1,-42 0,138 5,-133-2,0 2,-1 1,1 2,11 4,-18-5,1 0,-1-2,1 0,0-2,2-1,122-3,-49-1,-59 4,0 1,0 2,22 5,-4-1,0-3,0-3,0-2,1-2,47-1,1744 3,-1812-1,0-2,-1-2,0-2,0-1,0-1,20-10,10-1,49-6,-16 3,-32 7,64-5,-62 11,-29 3,0 2,11 2,0-1,30-5,-53 4,0 1,-1 2,1 1,0 1,0 1,0 2,7 2,14 4,0-2,2-2,55 7,-58-5,24 0,-55-6,0-1,0-1,0-1,0 0,13-4,-11-1,-1-1,1-1,-2-1,0-1,0 0,13-12,7-3,-25 16,-1 1,0-1,-1-1,0 0,-1-1,0 0,-1-1,7-10,9-22,-1 0,-2-3,25-49,-14 40,-12 23,13-32,-28 53,-1 0,-1 0,0 0,-1-1,0 1,-1-1,0-4,-2-252,-3 113,4 111,1 29,-2 0,1 1,-2-1,0 1,-1-1,-1 1,-1 0,0-1,-5-11,1 11,-1-1,-1 2,0-1,-1 1,-4-3,9 12,-1 0,0 1,0 0,0 0,-1 0,0 1,0 0,0 1,-1 0,1 0,-8-2,-34-13,1-2,-11-8,7 3,-33-11,67 31,0 0,0 1,0 1,-1 1,0 0,-13 1,-2 0,0 2,0 2,1 1,-1 1,1 2,0 2,-12 5,12-3,0-2,-9 1,5-1,-30 10,-109 34,116-30,45-15,0-1,-1-1,-7 1,-42 6,-2-4,0-2,1-4,-1-2,53 0,0 0,0 0,0-2,0 0,0 0,0-2,1 0,0 0,0-1,-6-4,-16-9,-56-28,-60-43,130 76,0 1,-15-4,1-1,-9-3,-32-9,26 11,25 10,1 0,-1 2,0 1,-1 2,-22-1,-38 2,-11 4,-2 1,99-3,-32-1,-1 2,1 1,-1 1,1 2,0 2,-9 3,-348 103,367-106,-1-2,0-1,-1-1,-20 0,-101-5,51-1,60 3,-23 1,0-2,0-3,1-2,-53-13,75 10,-34-9,-45-5,91 19,1-2,0 0,0-2,1 0,-1-1,-15-11,26 16,-1 0,0 0,0 1,-1 0,1 1,-5 0,-29-6,-9-4,24 3,-1 2,0 2,-1 0,-21 1,48 4,-49 1,0-3,0-2,-11-5,-140-18,150 20,33 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3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0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5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8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0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8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3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1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946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5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0668E-87D5-4D30-B0D3-0AFB34ACA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1750801"/>
            <a:ext cx="6518800" cy="365052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2BC6D-6D6C-465D-804E-B767C6CE0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zh-CN" altLang="en-US" sz="7000" dirty="0">
                <a:solidFill>
                  <a:srgbClr val="FFFFFF"/>
                </a:solidFill>
              </a:rPr>
              <a:t>那鸿书</a:t>
            </a:r>
            <a:endParaRPr lang="en-US" sz="7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51FB0-8360-49D1-8BDE-84E2A8FC3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3EA78"/>
                </a:solidFill>
              </a:rPr>
              <a:t>简介</a:t>
            </a:r>
            <a:endParaRPr lang="en-US" sz="4000" dirty="0">
              <a:solidFill>
                <a:srgbClr val="F3E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2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i="1" dirty="0"/>
              <a:t>列王纪下</a:t>
            </a:r>
            <a:r>
              <a:rPr lang="en-US" altLang="zh-CN" sz="3200" i="1" dirty="0"/>
              <a:t>21</a:t>
            </a:r>
            <a:r>
              <a:rPr lang="zh-CN" altLang="en-US" sz="3200" i="1" dirty="0"/>
              <a:t>章：</a:t>
            </a:r>
            <a:r>
              <a:rPr lang="en-US" altLang="zh-CN" sz="3200" i="1" dirty="0"/>
              <a:t>11</a:t>
            </a:r>
            <a:r>
              <a:rPr lang="zh-CN" altLang="en-US" sz="3200" i="1" dirty="0"/>
              <a:t>，</a:t>
            </a:r>
            <a:r>
              <a:rPr lang="en-US" altLang="zh-CN" sz="3200" i="1" dirty="0"/>
              <a:t>12</a:t>
            </a:r>
            <a:r>
              <a:rPr lang="zh-CN" altLang="en-US" sz="3200" i="1" dirty="0"/>
              <a:t>，</a:t>
            </a:r>
            <a:r>
              <a:rPr lang="en-US" altLang="zh-CN" sz="3200" i="1" dirty="0"/>
              <a:t>16</a:t>
            </a:r>
            <a:r>
              <a:rPr lang="zh-CN" altLang="en-US" sz="3200" i="1" dirty="0"/>
              <a:t> ，玛拿西（公元前</a:t>
            </a:r>
            <a:r>
              <a:rPr lang="en-US" sz="3200" i="1" dirty="0"/>
              <a:t>697-642</a:t>
            </a:r>
            <a:r>
              <a:rPr lang="zh-CN" altLang="en-US" sz="3200" i="1" dirty="0"/>
              <a:t>）</a:t>
            </a:r>
            <a:endParaRPr lang="en-US" altLang="zh-CN" sz="3200" i="1" dirty="0"/>
          </a:p>
          <a:p>
            <a:r>
              <a:rPr lang="zh-CN" altLang="en-US" sz="3200" dirty="0"/>
              <a:t>因犹大王玛拿西行这些可憎的恶事比先前亚摩利人所行的更甚，使犹大人</a:t>
            </a:r>
            <a:r>
              <a:rPr lang="zh-CN" altLang="en-US" sz="3200" dirty="0">
                <a:solidFill>
                  <a:srgbClr val="FF0000"/>
                </a:solidFill>
              </a:rPr>
              <a:t>拜他的偶像</a:t>
            </a:r>
            <a:r>
              <a:rPr lang="zh-CN" altLang="en-US" sz="3200" dirty="0"/>
              <a:t>，</a:t>
            </a:r>
            <a:r>
              <a:rPr lang="zh-CN" altLang="en-US" sz="3200" dirty="0">
                <a:solidFill>
                  <a:srgbClr val="FF0000"/>
                </a:solidFill>
              </a:rPr>
              <a:t>陷在罪</a:t>
            </a:r>
            <a:r>
              <a:rPr lang="zh-CN" altLang="en-US" sz="3200" dirty="0"/>
              <a:t>里。</a:t>
            </a:r>
            <a:endParaRPr lang="en-US" altLang="zh-CN" sz="3200" dirty="0"/>
          </a:p>
          <a:p>
            <a:r>
              <a:rPr lang="zh-CN" altLang="en-US" sz="3200" dirty="0"/>
              <a:t>所以耶和华以色列的神如此说，我必降祸与耶路撒冷和犹大，叫一切听见的人无不耳鸣。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zh-CN" altLang="en-US" sz="3200" dirty="0"/>
              <a:t>玛拿西行耶和华眼中</a:t>
            </a:r>
            <a:r>
              <a:rPr lang="zh-CN" altLang="en-US" sz="3200" dirty="0">
                <a:solidFill>
                  <a:srgbClr val="FF0000"/>
                </a:solidFill>
              </a:rPr>
              <a:t>看为恶</a:t>
            </a:r>
            <a:r>
              <a:rPr lang="zh-CN" altLang="en-US" sz="3200" dirty="0"/>
              <a:t>的事，使犹大人陷在罪里，又</a:t>
            </a:r>
            <a:r>
              <a:rPr lang="zh-CN" altLang="en-US" sz="3200" dirty="0">
                <a:solidFill>
                  <a:srgbClr val="FF0000"/>
                </a:solidFill>
              </a:rPr>
              <a:t>流许多无辜人的血</a:t>
            </a:r>
            <a:r>
              <a:rPr lang="zh-CN" altLang="en-US" sz="3200" dirty="0"/>
              <a:t>，充满了耶路撒冷，从这边直到那边。</a:t>
            </a:r>
            <a:endParaRPr lang="en-US" altLang="zh-CN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9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i="1" dirty="0"/>
              <a:t>列王纪下</a:t>
            </a:r>
            <a:r>
              <a:rPr lang="en-US" altLang="zh-CN" sz="2700" i="1" dirty="0"/>
              <a:t>21</a:t>
            </a:r>
            <a:r>
              <a:rPr lang="zh-CN" altLang="en-US" sz="2700" i="1" dirty="0"/>
              <a:t>章：</a:t>
            </a:r>
            <a:r>
              <a:rPr lang="en-US" altLang="zh-CN" sz="2700" i="1" dirty="0"/>
              <a:t>20</a:t>
            </a:r>
            <a:r>
              <a:rPr lang="zh-CN" altLang="en-US" sz="2700" i="1" dirty="0"/>
              <a:t>，</a:t>
            </a:r>
            <a:r>
              <a:rPr lang="en-US" altLang="zh-CN" sz="2700" i="1" dirty="0"/>
              <a:t>23</a:t>
            </a:r>
            <a:r>
              <a:rPr lang="zh-CN" altLang="en-US" sz="2700" i="1" dirty="0"/>
              <a:t>，</a:t>
            </a:r>
            <a:r>
              <a:rPr lang="zh-CN" altLang="en-US" sz="2700" dirty="0"/>
              <a:t>亚们 （</a:t>
            </a:r>
            <a:r>
              <a:rPr lang="zh-CN" altLang="en-US" sz="2700" i="1" dirty="0"/>
              <a:t>公元前</a:t>
            </a:r>
            <a:r>
              <a:rPr lang="en-US" sz="2700" dirty="0"/>
              <a:t>641 </a:t>
            </a:r>
            <a:r>
              <a:rPr lang="en-US" altLang="zh-CN" sz="2700" dirty="0"/>
              <a:t>- </a:t>
            </a:r>
            <a:r>
              <a:rPr lang="en-US" sz="2700" dirty="0"/>
              <a:t>640</a:t>
            </a:r>
            <a:r>
              <a:rPr lang="zh-CN" altLang="en-US" sz="2700" dirty="0"/>
              <a:t>）</a:t>
            </a:r>
            <a:endParaRPr lang="en-US" altLang="zh-CN" sz="2700" i="1" dirty="0"/>
          </a:p>
          <a:p>
            <a:r>
              <a:rPr lang="zh-CN" altLang="en-US" sz="2700" dirty="0"/>
              <a:t>亚们行耶和华眼中</a:t>
            </a:r>
            <a:r>
              <a:rPr lang="zh-CN" altLang="en-US" sz="3200" dirty="0">
                <a:solidFill>
                  <a:srgbClr val="FF0000"/>
                </a:solidFill>
              </a:rPr>
              <a:t>看为恶</a:t>
            </a:r>
            <a:r>
              <a:rPr lang="zh-CN" altLang="en-US" sz="2700" dirty="0"/>
              <a:t>的事，与他父亲玛拿西所行的一样。</a:t>
            </a:r>
            <a:endParaRPr lang="en-US" altLang="zh-CN" sz="2700" dirty="0"/>
          </a:p>
          <a:p>
            <a:r>
              <a:rPr lang="zh-CN" altLang="en-US" sz="2700" dirty="0"/>
              <a:t>亚们王的臣仆背叛他，在宫里杀了他。</a:t>
            </a:r>
            <a:endParaRPr lang="en-US" altLang="zh-CN" sz="2700" dirty="0"/>
          </a:p>
          <a:p>
            <a:endParaRPr lang="en-US" altLang="zh-CN" sz="2700" dirty="0"/>
          </a:p>
          <a:p>
            <a:r>
              <a:rPr lang="zh-CN" altLang="en-US" sz="2700" i="1" dirty="0"/>
              <a:t>列王纪下</a:t>
            </a:r>
            <a:r>
              <a:rPr lang="en-US" altLang="zh-CN" sz="2700" i="1" dirty="0"/>
              <a:t>22</a:t>
            </a:r>
            <a:r>
              <a:rPr lang="zh-CN" altLang="en-US" sz="2700" i="1" dirty="0"/>
              <a:t>章：</a:t>
            </a:r>
            <a:r>
              <a:rPr lang="en-US" altLang="zh-CN" sz="2700" i="1" dirty="0"/>
              <a:t>13</a:t>
            </a:r>
            <a:r>
              <a:rPr lang="zh-CN" altLang="en-US" sz="2700" i="1" dirty="0"/>
              <a:t>，</a:t>
            </a:r>
            <a:r>
              <a:rPr lang="en-US" altLang="zh-CN" sz="2700" i="1" dirty="0"/>
              <a:t>14</a:t>
            </a:r>
            <a:r>
              <a:rPr lang="zh-CN" altLang="en-US" sz="2700" i="1" dirty="0"/>
              <a:t>，</a:t>
            </a:r>
            <a:r>
              <a:rPr lang="en-US" altLang="zh-CN" sz="2700" i="1" dirty="0"/>
              <a:t>18</a:t>
            </a:r>
            <a:r>
              <a:rPr lang="zh-CN" altLang="en-US" sz="2700" i="1" dirty="0"/>
              <a:t>，</a:t>
            </a:r>
            <a:r>
              <a:rPr lang="zh-CN" altLang="en-US" sz="2700" dirty="0"/>
              <a:t>约西亚 （</a:t>
            </a:r>
            <a:r>
              <a:rPr lang="zh-CN" altLang="en-US" sz="2700" i="1" dirty="0"/>
              <a:t>公元前</a:t>
            </a:r>
            <a:r>
              <a:rPr lang="en-US" sz="2700" dirty="0"/>
              <a:t>6</a:t>
            </a:r>
            <a:r>
              <a:rPr lang="en-US" altLang="zh-CN" sz="2700" dirty="0"/>
              <a:t>39</a:t>
            </a:r>
            <a:r>
              <a:rPr lang="en-US" sz="2700" dirty="0"/>
              <a:t> </a:t>
            </a:r>
            <a:r>
              <a:rPr lang="en-US" altLang="zh-CN" sz="2700" dirty="0"/>
              <a:t>- </a:t>
            </a:r>
            <a:r>
              <a:rPr lang="en-US" sz="2700" dirty="0"/>
              <a:t>6</a:t>
            </a:r>
            <a:r>
              <a:rPr lang="en-US" altLang="zh-CN" sz="2700" dirty="0"/>
              <a:t>09</a:t>
            </a:r>
            <a:r>
              <a:rPr lang="zh-CN" altLang="en-US" sz="2700" dirty="0"/>
              <a:t>）</a:t>
            </a:r>
            <a:endParaRPr lang="en-US" altLang="zh-CN" sz="2700" dirty="0"/>
          </a:p>
          <a:p>
            <a:r>
              <a:rPr lang="zh-CN" altLang="en-US" sz="2700" dirty="0"/>
              <a:t>约西亚行耶和华眼中</a:t>
            </a:r>
            <a:r>
              <a:rPr lang="zh-CN" altLang="en-US" sz="3200" dirty="0">
                <a:solidFill>
                  <a:srgbClr val="FF0000"/>
                </a:solidFill>
              </a:rPr>
              <a:t>看为正</a:t>
            </a:r>
            <a:r>
              <a:rPr lang="zh-CN" altLang="en-US" sz="2700" dirty="0"/>
              <a:t>的事，行他祖大卫一切所行的，不偏左右。</a:t>
            </a:r>
            <a:endParaRPr lang="en-US" altLang="zh-CN" sz="2700" dirty="0"/>
          </a:p>
          <a:p>
            <a:r>
              <a:rPr lang="zh-CN" altLang="en-US" sz="2700" dirty="0"/>
              <a:t>在约西亚以前没有王像他尽心，尽性，尽力地归向耶和华，遵行摩西的一切律法。在他以后也没有兴起一个王像他。</a:t>
            </a:r>
            <a:endParaRPr lang="en-US" altLang="zh-CN" sz="2700" dirty="0"/>
          </a:p>
          <a:p>
            <a:r>
              <a:rPr lang="zh-CN" altLang="en-US" sz="2700" dirty="0"/>
              <a:t>然而，耶和华向犹大所发猛烈的</a:t>
            </a:r>
            <a:r>
              <a:rPr lang="zh-CN" altLang="en-US" sz="3200" dirty="0">
                <a:solidFill>
                  <a:srgbClr val="FF0000"/>
                </a:solidFill>
              </a:rPr>
              <a:t>怒气仍不止息，是因玛拿西诸事惹动他。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5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466653" y="1115959"/>
            <a:ext cx="925869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i="1" dirty="0">
                <a:latin typeface="+mj-ea"/>
                <a:ea typeface="+mj-ea"/>
              </a:rPr>
              <a:t>那鸿书与约拿书</a:t>
            </a:r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/>
              <a:t>都与尼尼微城有关，两书之间，相距约一百五十年。</a:t>
            </a:r>
            <a:endParaRPr lang="en-US" altLang="zh-CN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/>
              <a:t>约拿书里：尼尼微城因悔改认罪而蒙神赦免</a:t>
            </a:r>
            <a:endParaRPr lang="en-US" altLang="zh-CN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/>
              <a:t>那鸿书：尼尼微城则因背叛、远离神，欺凌、压迫神的百姓，故遭神判决，将必灭绝净尽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4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466653" y="1115959"/>
            <a:ext cx="925869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i="1" dirty="0">
                <a:latin typeface="+mj-ea"/>
                <a:ea typeface="+mj-ea"/>
              </a:rPr>
              <a:t>本书的预言，与其他先知仆人的预言</a:t>
            </a:r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/>
              <a:t>赛</a:t>
            </a:r>
            <a:r>
              <a:rPr lang="en-US" altLang="zh-CN" sz="3200" dirty="0"/>
              <a:t>10:16</a:t>
            </a:r>
            <a:r>
              <a:rPr lang="zh-CN" altLang="en-US" sz="3200" dirty="0"/>
              <a:t>主万军之耶和华，必使亚述王的肥壮人变为瘦弱。在他的荣华之下，必有火着起，如同焚烧一样</a:t>
            </a:r>
            <a:endParaRPr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/>
              <a:t>番</a:t>
            </a:r>
            <a:r>
              <a:rPr lang="en-US" altLang="zh-CN" sz="3200" dirty="0"/>
              <a:t>2:13-14</a:t>
            </a:r>
            <a:r>
              <a:rPr lang="zh-CN" altLang="en-US" sz="3200" dirty="0"/>
              <a:t>：耶和华必伸手攻击北方，毁灭亚述，使尼尼微荒凉，又干旱如旷野。群畜，就是各国的走兽（国或作类），必卧在其中。鹈鹕和箭猪要宿在柱顶上在窗户内有鸣叫的声音。门槛都必毁坏。香柏木已经露出。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196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466653" y="1115959"/>
            <a:ext cx="9258693" cy="412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i="1" dirty="0">
                <a:latin typeface="+mj-ea"/>
                <a:ea typeface="+mj-ea"/>
              </a:rPr>
              <a:t>那鸿书体裁</a:t>
            </a:r>
            <a:endParaRPr lang="en-US" i="1" dirty="0"/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/>
              <a:t>旧约圣经有百分之四十是诗体：</a:t>
            </a:r>
            <a:r>
              <a:rPr lang="en-US" altLang="zh-CN" sz="3200" dirty="0"/>
              <a:t>《</a:t>
            </a:r>
            <a:r>
              <a:rPr lang="zh-CN" altLang="en-US" sz="3200" dirty="0"/>
              <a:t>诗篇</a:t>
            </a:r>
            <a:r>
              <a:rPr lang="en-US" altLang="zh-CN" sz="3200" dirty="0"/>
              <a:t>》</a:t>
            </a:r>
            <a:r>
              <a:rPr lang="zh-CN" altLang="en-US" sz="3200" dirty="0"/>
              <a:t>，</a:t>
            </a:r>
            <a:r>
              <a:rPr lang="en-US" altLang="zh-CN" sz="3200" dirty="0"/>
              <a:t>《</a:t>
            </a:r>
            <a:r>
              <a:rPr lang="zh-CN" altLang="en-US" sz="3200" dirty="0"/>
              <a:t>箴言</a:t>
            </a:r>
            <a:r>
              <a:rPr lang="en-US" altLang="zh-CN" sz="3200" dirty="0"/>
              <a:t>》</a:t>
            </a:r>
            <a:r>
              <a:rPr lang="zh-CN" altLang="en-US" sz="3200" dirty="0"/>
              <a:t>，</a:t>
            </a:r>
            <a:r>
              <a:rPr lang="en-US" altLang="zh-CN" sz="3200" dirty="0"/>
              <a:t>《</a:t>
            </a:r>
            <a:r>
              <a:rPr lang="zh-CN" altLang="en-US" sz="3200" dirty="0"/>
              <a:t>耶利米哀歌</a:t>
            </a:r>
            <a:r>
              <a:rPr lang="en-US" altLang="zh-CN" sz="3200" dirty="0"/>
              <a:t>》</a:t>
            </a:r>
            <a:r>
              <a:rPr lang="zh-CN" altLang="en-US" sz="3200" dirty="0"/>
              <a:t>，</a:t>
            </a:r>
            <a:r>
              <a:rPr lang="en-US" altLang="zh-CN" sz="3200" dirty="0"/>
              <a:t>《</a:t>
            </a:r>
            <a:r>
              <a:rPr lang="zh-CN" altLang="en-US" sz="3200" dirty="0"/>
              <a:t>雅歌</a:t>
            </a:r>
            <a:r>
              <a:rPr lang="en-US" altLang="zh-CN" sz="3200" dirty="0"/>
              <a:t>》</a:t>
            </a:r>
            <a:r>
              <a:rPr lang="zh-CN" altLang="en-US" sz="3200" dirty="0"/>
              <a:t>和</a:t>
            </a:r>
            <a:r>
              <a:rPr lang="en-US" altLang="zh-CN" sz="3200" dirty="0"/>
              <a:t>《</a:t>
            </a:r>
            <a:r>
              <a:rPr lang="zh-CN" altLang="en-US" sz="3200" dirty="0"/>
              <a:t>约伯记</a:t>
            </a:r>
            <a:r>
              <a:rPr lang="en-US" altLang="zh-CN" sz="3200" dirty="0"/>
              <a:t>》</a:t>
            </a:r>
            <a:r>
              <a:rPr lang="zh-CN" altLang="en-US" sz="3200" dirty="0"/>
              <a:t>。</a:t>
            </a:r>
            <a:endParaRPr lang="en-US" altLang="zh-CN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/>
              <a:t>先知书中散文和诗歌的交融：预言的历史，雄辩的演讲和优美的赞歌</a:t>
            </a:r>
            <a:endParaRPr lang="en-US" altLang="zh-CN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466653" y="1115959"/>
            <a:ext cx="9258693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i="1" dirty="0">
                <a:latin typeface="+mj-ea"/>
                <a:ea typeface="+mj-ea"/>
              </a:rPr>
              <a:t>那鸿书体裁</a:t>
            </a:r>
            <a:endParaRPr lang="en-US" i="1" dirty="0"/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那鸿书</a:t>
            </a:r>
            <a:r>
              <a:rPr lang="zh-CN" altLang="en-US" sz="2400" dirty="0"/>
              <a:t>作为诗体：</a:t>
            </a:r>
            <a:endParaRPr lang="en-US" altLang="zh-CN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描述赞美的诗篇或赞美神属性的诗歌（一</a:t>
            </a:r>
            <a:r>
              <a:rPr lang="en-US" altLang="zh-CN" sz="2400" dirty="0"/>
              <a:t>2</a:t>
            </a:r>
            <a:r>
              <a:rPr lang="zh-CN" altLang="en-US" sz="2400" dirty="0"/>
              <a:t>～</a:t>
            </a:r>
            <a:r>
              <a:rPr lang="en-US" altLang="zh-CN" sz="2400" dirty="0"/>
              <a:t>8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审判与释放的判决在此交替地分别论及亚述和犹大（一</a:t>
            </a:r>
            <a:r>
              <a:rPr lang="en-US" altLang="zh-CN" sz="2400" dirty="0"/>
              <a:t>12</a:t>
            </a:r>
            <a:r>
              <a:rPr lang="zh-CN" altLang="en-US" sz="2400" dirty="0"/>
              <a:t>～二</a:t>
            </a:r>
            <a:r>
              <a:rPr lang="en-US" altLang="zh-CN" sz="2400" dirty="0"/>
              <a:t>2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对围城和争战生动的描述（二</a:t>
            </a:r>
            <a:r>
              <a:rPr lang="en-US" altLang="zh-CN" sz="2400" dirty="0"/>
              <a:t>1</a:t>
            </a:r>
            <a:r>
              <a:rPr lang="zh-CN" altLang="en-US" sz="2400" dirty="0"/>
              <a:t>、</a:t>
            </a:r>
            <a:r>
              <a:rPr lang="en-US" altLang="zh-CN" sz="2400" dirty="0"/>
              <a:t>3</a:t>
            </a:r>
            <a:r>
              <a:rPr lang="zh-CN" altLang="en-US" sz="2400" dirty="0"/>
              <a:t>～</a:t>
            </a:r>
            <a:r>
              <a:rPr lang="en-US" altLang="zh-CN" sz="2400" dirty="0"/>
              <a:t>10</a:t>
            </a:r>
            <a:r>
              <a:rPr lang="zh-CN" altLang="en-US" sz="2400" dirty="0"/>
              <a:t>，三</a:t>
            </a:r>
            <a:r>
              <a:rPr lang="en-US" altLang="zh-CN" sz="2400" dirty="0"/>
              <a:t>2</a:t>
            </a:r>
            <a:r>
              <a:rPr lang="zh-CN" altLang="en-US" sz="2400" dirty="0"/>
              <a:t>～</a:t>
            </a:r>
            <a:r>
              <a:rPr lang="en-US" altLang="zh-CN" sz="2400" dirty="0"/>
              <a:t>3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离合诗：那鸿书包含着一首离合诗，若非使用了全部字母，至少也包括了部分字母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86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466653" y="1115959"/>
            <a:ext cx="9258693" cy="116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i="1" dirty="0">
                <a:latin typeface="+mj-ea"/>
                <a:ea typeface="+mj-ea"/>
              </a:rPr>
              <a:t>那鸿书结构</a:t>
            </a:r>
            <a:endParaRPr lang="en-US" i="1" dirty="0"/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9FF6E-CB6F-4E05-B417-4DE5B0519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453" y="1826606"/>
            <a:ext cx="6787852" cy="43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41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466653" y="1115959"/>
            <a:ext cx="9258693" cy="5275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i="1" dirty="0">
                <a:latin typeface="+mj-ea"/>
                <a:ea typeface="+mj-ea"/>
              </a:rPr>
              <a:t>那鸿书结构</a:t>
            </a:r>
            <a:endParaRPr lang="en-US" i="1" dirty="0"/>
          </a:p>
          <a:p>
            <a:endParaRPr lang="en-US" dirty="0"/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耶和华神愤怒的宣告</a:t>
            </a:r>
            <a:endParaRPr lang="en-US" altLang="zh-CN" sz="4000" dirty="0"/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尼尼微灭亡的预言</a:t>
            </a:r>
            <a:endParaRPr lang="en-US" altLang="zh-CN" sz="4000" dirty="0"/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尼尼微灭亡的描述</a:t>
            </a:r>
            <a:endParaRPr lang="en-US" sz="4000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9EB527-71BF-46B0-8CA9-9ED055985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092" y="749385"/>
            <a:ext cx="8397816" cy="53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4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75612-BF73-4D06-A431-713D3F135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66" y="643467"/>
            <a:ext cx="80674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CCF39-2E6D-454D-A69C-F092C7340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199" y="716233"/>
            <a:ext cx="7017601" cy="54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5DCD448-07AF-4ED6-A777-DB483469E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099" y="606299"/>
            <a:ext cx="7507801" cy="56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r>
              <a:rPr lang="zh-CN" altLang="en-US" i="1" dirty="0"/>
              <a:t>列王纪下</a:t>
            </a:r>
            <a:r>
              <a:rPr lang="en-US" altLang="zh-CN" i="1" dirty="0"/>
              <a:t>18</a:t>
            </a:r>
            <a:r>
              <a:rPr lang="zh-CN" altLang="en-US" i="1" dirty="0"/>
              <a:t>章：</a:t>
            </a:r>
            <a:r>
              <a:rPr lang="en-US" altLang="zh-CN" i="1" dirty="0"/>
              <a:t>9-11</a:t>
            </a:r>
          </a:p>
          <a:p>
            <a:endParaRPr lang="en-US" altLang="zh-CN" dirty="0"/>
          </a:p>
          <a:p>
            <a:r>
              <a:rPr lang="zh-CN" altLang="en-US" u="sng" dirty="0"/>
              <a:t>希西家王</a:t>
            </a:r>
            <a:r>
              <a:rPr lang="zh-CN" altLang="en-US" dirty="0"/>
              <a:t>第四年，就是以色列王以拉的儿子</a:t>
            </a:r>
            <a:r>
              <a:rPr lang="zh-CN" altLang="en-US" u="sng" dirty="0"/>
              <a:t>何细亚</a:t>
            </a:r>
            <a:r>
              <a:rPr lang="zh-CN" altLang="en-US" dirty="0"/>
              <a:t>第七年，</a:t>
            </a:r>
            <a:r>
              <a:rPr lang="zh-CN" altLang="en-US" u="sng" dirty="0"/>
              <a:t>亚述王撒缦以色</a:t>
            </a:r>
            <a:r>
              <a:rPr lang="zh-CN" altLang="en-US" dirty="0"/>
              <a:t>上来围困撒玛利亚。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过了三年就攻取了城。</a:t>
            </a:r>
            <a:r>
              <a:rPr lang="zh-CN" altLang="en-US" u="sng" dirty="0"/>
              <a:t>希西家</a:t>
            </a:r>
            <a:r>
              <a:rPr lang="zh-CN" altLang="en-US" dirty="0"/>
              <a:t>第六年，以色列王</a:t>
            </a:r>
            <a:r>
              <a:rPr lang="zh-CN" altLang="en-US" u="sng" dirty="0"/>
              <a:t>何细亚</a:t>
            </a:r>
            <a:r>
              <a:rPr lang="zh-CN" altLang="en-US" dirty="0"/>
              <a:t>第九年，撒玛利亚被攻取了。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亚述王将以色列人掳到亚述，把他们安置在哈腊与歌散的哈博河边，并玛代人的城邑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i="1" dirty="0"/>
              <a:t>列王纪下</a:t>
            </a:r>
            <a:r>
              <a:rPr lang="en-US" altLang="zh-CN" i="1" dirty="0"/>
              <a:t>17</a:t>
            </a:r>
            <a:r>
              <a:rPr lang="zh-CN" altLang="en-US" i="1" dirty="0"/>
              <a:t>章：</a:t>
            </a:r>
            <a:r>
              <a:rPr lang="en-US" altLang="zh-CN" i="1" dirty="0"/>
              <a:t>13</a:t>
            </a:r>
            <a:r>
              <a:rPr lang="zh-CN" altLang="en-US" i="1" dirty="0"/>
              <a:t>，</a:t>
            </a:r>
            <a:r>
              <a:rPr lang="en-US" altLang="zh-CN" i="1" dirty="0"/>
              <a:t>14</a:t>
            </a:r>
            <a:r>
              <a:rPr lang="zh-CN" altLang="en-US" i="1" dirty="0"/>
              <a:t>，</a:t>
            </a:r>
            <a:r>
              <a:rPr lang="en-US" altLang="zh-CN" i="1" dirty="0"/>
              <a:t>18</a:t>
            </a:r>
          </a:p>
          <a:p>
            <a:r>
              <a:rPr lang="zh-CN" altLang="en-US" dirty="0"/>
              <a:t>但耶和华借众先知，先见劝戒以色列人和犹大人说，当离开你们的恶行，谨守我的诫命律例，遵行我吩咐你们列祖，并借我仆人众先知所传给你们的律法。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他们却不听从，竟硬着颈项，效法他们列祖，不信服耶和华他们的神</a:t>
            </a:r>
            <a:r>
              <a:rPr lang="zh-CN" altLang="en-US" dirty="0"/>
              <a:t>，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所以耶和华向以色列人大大发怒，从自己面前赶出他们，只剩下犹大一个支派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CD80-775B-416C-839A-59D77908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+mj-ea"/>
              </a:rPr>
              <a:t>亚述</a:t>
            </a:r>
            <a:r>
              <a:rPr lang="zh-CN" altLang="en-US" sz="4800" dirty="0">
                <a:latin typeface="+mj-ea"/>
              </a:rPr>
              <a:t>的残暴</a:t>
            </a:r>
            <a:endParaRPr lang="en-US" sz="4800" dirty="0">
              <a:latin typeface="+mj-e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08E3B5-A345-4062-A8FA-69408FD086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1281" y="2227263"/>
            <a:ext cx="3633787" cy="363378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8F919D-96E6-41CC-BB9E-F4C2F1ACB5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931" y="2227263"/>
            <a:ext cx="3633787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2BC6D-6D6C-465D-804E-B767C6CE0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那鸿：</a:t>
            </a:r>
            <a:r>
              <a:rPr lang="zh-CN" altLang="en-US" dirty="0"/>
              <a:t>被安慰的，受安慰者</a:t>
            </a:r>
            <a:br>
              <a:rPr lang="en-US" altLang="zh-CN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51FB0-8360-49D1-8BDE-84E2A8FC3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5" y="3665125"/>
            <a:ext cx="3511233" cy="1147054"/>
          </a:xfrm>
        </p:spPr>
        <p:txBody>
          <a:bodyPr anchor="t">
            <a:no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伊勒歌斯：</a:t>
            </a:r>
            <a:r>
              <a:rPr lang="en-US" altLang="zh-CN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）犹大南部；</a:t>
            </a:r>
            <a:r>
              <a:rPr lang="en-US" altLang="zh-CN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）尼尼微以北</a:t>
            </a:r>
            <a:endParaRPr lang="en-US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9CCD693-56CC-4A52-8E5A-1E888ECDF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48" r="-1" b="1025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5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C27EA-490E-4A8C-BA9F-94E1BEFE2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399" y="777666"/>
            <a:ext cx="7327201" cy="5302668"/>
          </a:xfrm>
          <a:prstGeom prst="rect">
            <a:avLst/>
          </a:prstGeom>
          <a:solidFill>
            <a:srgbClr val="FFFF00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9EF2DD-AF7E-46FB-9A5E-A673F7E2CEEA}"/>
                  </a:ext>
                </a:extLst>
              </p14:cNvPr>
              <p14:cNvContentPartPr/>
              <p14:nvPr/>
            </p14:nvContentPartPr>
            <p14:xfrm>
              <a:off x="2816659" y="4298118"/>
              <a:ext cx="2812680" cy="756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9EF2DD-AF7E-46FB-9A5E-A673F7E2CE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7659" y="4289478"/>
                <a:ext cx="2830320" cy="7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2857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3641"/>
      </a:dk2>
      <a:lt2>
        <a:srgbClr val="E8E3E2"/>
      </a:lt2>
      <a:accent1>
        <a:srgbClr val="7AA9B5"/>
      </a:accent1>
      <a:accent2>
        <a:srgbClr val="7F95BA"/>
      </a:accent2>
      <a:accent3>
        <a:srgbClr val="9896C6"/>
      </a:accent3>
      <a:accent4>
        <a:srgbClr val="9A7FBA"/>
      </a:accent4>
      <a:accent5>
        <a:srgbClr val="BE93C5"/>
      </a:accent5>
      <a:accent6>
        <a:srgbClr val="BA7FA9"/>
      </a:accent6>
      <a:hlink>
        <a:srgbClr val="AC7466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1147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微軟正黑體</vt:lpstr>
      <vt:lpstr>华文中宋</vt:lpstr>
      <vt:lpstr>Arial</vt:lpstr>
      <vt:lpstr>Gill Sans MT</vt:lpstr>
      <vt:lpstr>Wingdings 2</vt:lpstr>
      <vt:lpstr>DividendVTI</vt:lpstr>
      <vt:lpstr>那鸿书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亚述的残暴</vt:lpstr>
      <vt:lpstr>那鸿：被安慰的，受安慰者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那鸿书</dc:title>
  <dc:creator>Shibin Xie</dc:creator>
  <cp:lastModifiedBy>Shibin Xie</cp:lastModifiedBy>
  <cp:revision>26</cp:revision>
  <dcterms:created xsi:type="dcterms:W3CDTF">2019-08-19T03:53:13Z</dcterms:created>
  <dcterms:modified xsi:type="dcterms:W3CDTF">2019-09-02T19:25:17Z</dcterms:modified>
</cp:coreProperties>
</file>